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256" r:id="rId2"/>
    <p:sldId id="282" r:id="rId3"/>
    <p:sldId id="1094" r:id="rId4"/>
    <p:sldId id="1123" r:id="rId5"/>
    <p:sldId id="1124" r:id="rId6"/>
    <p:sldId id="1125" r:id="rId7"/>
    <p:sldId id="1126" r:id="rId8"/>
    <p:sldId id="1109" r:id="rId9"/>
    <p:sldId id="1127" r:id="rId10"/>
    <p:sldId id="1128" r:id="rId11"/>
    <p:sldId id="602" r:id="rId12"/>
    <p:sldId id="273" r:id="rId13"/>
    <p:sldId id="274" r:id="rId14"/>
    <p:sldId id="275"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094"/>
            <p14:sldId id="1123"/>
            <p14:sldId id="1124"/>
            <p14:sldId id="1125"/>
            <p14:sldId id="1126"/>
            <p14:sldId id="1109"/>
            <p14:sldId id="1127"/>
            <p14:sldId id="1128"/>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8" autoAdjust="0"/>
    <p:restoredTop sz="96447" autoAdjust="0"/>
  </p:normalViewPr>
  <p:slideViewPr>
    <p:cSldViewPr snapToGrid="0">
      <p:cViewPr varScale="1">
        <p:scale>
          <a:sx n="66" d="100"/>
          <a:sy n="66" d="100"/>
        </p:scale>
        <p:origin x="600"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2025-03-07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solutions to systems of higher-order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solutions to systems of higher-order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Approximating solutions to systems of higher-order initial-value problems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Approximating solutions to systems of higher-order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Approximating solutions to systems of higher-order initial-value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Approximating solutions to systems of higher-order initial-value problems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Approximating solutions to systems of higher-order initial-value problems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Approximating solutions to systems of higher-order initial-value problems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solutions to systems of higher-order initial-value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solutions to systems of higher-order initial-value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420586" y="76200"/>
            <a:ext cx="6885215" cy="397329"/>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Approximating solutions to systems of higher-order initial-value problems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4.wmf"/><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23.wmf"/><Relationship Id="rId4"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w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2.xml"/><Relationship Id="rId7" Type="http://schemas.openxmlformats.org/officeDocument/2006/relationships/image" Target="../media/image10.w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9.wmf"/><Relationship Id="rId4" Type="http://schemas.openxmlformats.org/officeDocument/2006/relationships/oleObject" Target="../embeddings/oleObject3.bin"/><Relationship Id="rId9" Type="http://schemas.openxmlformats.org/officeDocument/2006/relationships/image" Target="../media/image11.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Layout" Target="../slideLayouts/slideLayout2.xml"/><Relationship Id="rId7" Type="http://schemas.openxmlformats.org/officeDocument/2006/relationships/image" Target="../media/image13.wmf"/><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wmf"/><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16.wmf"/><Relationship Id="rId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slideLayout" Target="../slideLayouts/slideLayout2.xml"/><Relationship Id="rId7" Type="http://schemas.openxmlformats.org/officeDocument/2006/relationships/image" Target="../media/image20.wmf"/><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1.w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23.wmf"/><Relationship Id="rId4"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Approximating solutions to systems of higher-order initial-value problems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Other systems higher-order</a:t>
            </a:r>
            <a:br>
              <a:rPr lang="en-US" dirty="0"/>
            </a:br>
            <a:r>
              <a:rPr lang="en-US" dirty="0"/>
              <a:t>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Thus we would reformulate as follows:</a:t>
            </a:r>
          </a:p>
          <a:p>
            <a:endParaRPr lang="en-US" sz="2400" dirty="0"/>
          </a:p>
          <a:p>
            <a:endParaRPr lang="en-US" sz="2400" dirty="0"/>
          </a:p>
          <a:p>
            <a:endParaRPr lang="en-US" sz="2400" dirty="0"/>
          </a:p>
          <a:p>
            <a:pPr lvl="1"/>
            <a:endParaRPr lang="en-US" sz="2300" dirty="0"/>
          </a:p>
          <a:p>
            <a:pPr lvl="1"/>
            <a:endParaRPr lang="en-US" sz="2300" dirty="0"/>
          </a:p>
          <a:p>
            <a:pPr lvl="1"/>
            <a:endParaRPr lang="en-US" sz="2300" dirty="0"/>
          </a:p>
          <a:p>
            <a:pPr lvl="0"/>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systems of higher-order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10</a:t>
            </a:fld>
            <a:endParaRPr lang="en-CA"/>
          </a:p>
        </p:txBody>
      </p:sp>
      <p:graphicFrame>
        <p:nvGraphicFramePr>
          <p:cNvPr id="7" name="Object 6">
            <a:extLst>
              <a:ext uri="{FF2B5EF4-FFF2-40B4-BE49-F238E27FC236}">
                <a16:creationId xmlns:a16="http://schemas.microsoft.com/office/drawing/2014/main" id="{4C3F4D33-43DC-4C75-A4E4-4FF1362EED5E}"/>
              </a:ext>
            </a:extLst>
          </p:cNvPr>
          <p:cNvGraphicFramePr>
            <a:graphicFrameLocks noChangeAspect="1"/>
          </p:cNvGraphicFramePr>
          <p:nvPr>
            <p:extLst>
              <p:ext uri="{D42A27DB-BD31-4B8C-83A1-F6EECF244321}">
                <p14:modId xmlns:p14="http://schemas.microsoft.com/office/powerpoint/2010/main" val="1337777155"/>
              </p:ext>
            </p:extLst>
          </p:nvPr>
        </p:nvGraphicFramePr>
        <p:xfrm>
          <a:off x="1482725" y="2137455"/>
          <a:ext cx="3216275" cy="2289175"/>
        </p:xfrm>
        <a:graphic>
          <a:graphicData uri="http://schemas.openxmlformats.org/presentationml/2006/ole">
            <mc:AlternateContent xmlns:mc="http://schemas.openxmlformats.org/markup-compatibility/2006">
              <mc:Choice xmlns:v="urn:schemas-microsoft-com:vml" Requires="v">
                <p:oleObj spid="_x0000_s7172" name="Equation" r:id="rId4" imgW="1815840" imgH="1295280" progId="Equation.DSMT4">
                  <p:embed/>
                </p:oleObj>
              </mc:Choice>
              <mc:Fallback>
                <p:oleObj name="Equation" r:id="rId4" imgW="1815840" imgH="1295280" progId="Equation.DSMT4">
                  <p:embed/>
                  <p:pic>
                    <p:nvPicPr>
                      <p:cNvPr id="7" name="Object 6">
                        <a:extLst>
                          <a:ext uri="{FF2B5EF4-FFF2-40B4-BE49-F238E27FC236}">
                            <a16:creationId xmlns:a16="http://schemas.microsoft.com/office/drawing/2014/main" id="{4C3F4D33-43DC-4C75-A4E4-4FF1362EED5E}"/>
                          </a:ext>
                        </a:extLst>
                      </p:cNvPr>
                      <p:cNvPicPr/>
                      <p:nvPr/>
                    </p:nvPicPr>
                    <p:blipFill>
                      <a:blip r:embed="rId5"/>
                      <a:stretch>
                        <a:fillRect/>
                      </a:stretch>
                    </p:blipFill>
                    <p:spPr>
                      <a:xfrm>
                        <a:off x="1482725" y="2137455"/>
                        <a:ext cx="3216275" cy="22891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0F6CAA5-B68B-4A5B-973D-99DBDCD1BC49}"/>
              </a:ext>
            </a:extLst>
          </p:cNvPr>
          <p:cNvGraphicFramePr>
            <a:graphicFrameLocks noChangeAspect="1"/>
          </p:cNvGraphicFramePr>
          <p:nvPr>
            <p:extLst>
              <p:ext uri="{D42A27DB-BD31-4B8C-83A1-F6EECF244321}">
                <p14:modId xmlns:p14="http://schemas.microsoft.com/office/powerpoint/2010/main" val="1982844218"/>
              </p:ext>
            </p:extLst>
          </p:nvPr>
        </p:nvGraphicFramePr>
        <p:xfrm>
          <a:off x="5662387" y="1288596"/>
          <a:ext cx="2159000" cy="5476875"/>
        </p:xfrm>
        <a:graphic>
          <a:graphicData uri="http://schemas.openxmlformats.org/presentationml/2006/ole">
            <mc:AlternateContent xmlns:mc="http://schemas.openxmlformats.org/markup-compatibility/2006">
              <mc:Choice xmlns:v="urn:schemas-microsoft-com:vml" Requires="v">
                <p:oleObj spid="_x0000_s7173" name="Equation" r:id="rId6" imgW="1218960" imgH="3098520" progId="Equation.DSMT4">
                  <p:embed/>
                </p:oleObj>
              </mc:Choice>
              <mc:Fallback>
                <p:oleObj name="Equation" r:id="rId6" imgW="1218960" imgH="3098520" progId="Equation.DSMT4">
                  <p:embed/>
                  <p:pic>
                    <p:nvPicPr>
                      <p:cNvPr id="7" name="Object 6">
                        <a:extLst>
                          <a:ext uri="{FF2B5EF4-FFF2-40B4-BE49-F238E27FC236}">
                            <a16:creationId xmlns:a16="http://schemas.microsoft.com/office/drawing/2014/main" id="{4C3F4D33-43DC-4C75-A4E4-4FF1362EED5E}"/>
                          </a:ext>
                        </a:extLst>
                      </p:cNvPr>
                      <p:cNvPicPr/>
                      <p:nvPr/>
                    </p:nvPicPr>
                    <p:blipFill>
                      <a:blip r:embed="rId7"/>
                      <a:stretch>
                        <a:fillRect/>
                      </a:stretch>
                    </p:blipFill>
                    <p:spPr>
                      <a:xfrm>
                        <a:off x="5662387" y="1288596"/>
                        <a:ext cx="2159000" cy="54768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055940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t>Understand how to convert a system of higher-order initial-value problems into a system of 1</a:t>
            </a:r>
            <a:r>
              <a:rPr lang="en-US" baseline="30000" dirty="0"/>
              <a:t>st</a:t>
            </a:r>
            <a:r>
              <a:rPr lang="en-US" dirty="0"/>
              <a:t>-order initial-value problems</a:t>
            </a:r>
          </a:p>
          <a:p>
            <a:pPr lvl="1"/>
            <a:r>
              <a:rPr lang="en-US" dirty="0"/>
              <a:t>Have seen an example and its solution</a:t>
            </a:r>
          </a:p>
        </p:txBody>
      </p:sp>
      <p:sp>
        <p:nvSpPr>
          <p:cNvPr id="4" name="Footer Placeholder 3"/>
          <p:cNvSpPr>
            <a:spLocks noGrp="1"/>
          </p:cNvSpPr>
          <p:nvPr>
            <p:ph type="ftr" sz="quarter" idx="11"/>
          </p:nvPr>
        </p:nvSpPr>
        <p:spPr/>
        <p:txBody>
          <a:bodyPr/>
          <a:lstStyle/>
          <a:p>
            <a:r>
              <a:rPr lang="en-US"/>
              <a:t>Approximating solutions to systems of higher-order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11</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https://en.wikipedia.org/wiki/Initial_value_problem</a:t>
            </a:r>
          </a:p>
        </p:txBody>
      </p:sp>
      <p:sp>
        <p:nvSpPr>
          <p:cNvPr id="4" name="Footer Placeholder 3"/>
          <p:cNvSpPr>
            <a:spLocks noGrp="1"/>
          </p:cNvSpPr>
          <p:nvPr>
            <p:ph type="ftr" sz="quarter" idx="11"/>
          </p:nvPr>
        </p:nvSpPr>
        <p:spPr/>
        <p:txBody>
          <a:bodyPr/>
          <a:lstStyle/>
          <a:p>
            <a:r>
              <a:rPr lang="en-US"/>
              <a:t>Approximating solutions to systems of higher-order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12</a:t>
            </a:fld>
            <a:endParaRPr lang="en-CA"/>
          </a:p>
        </p:txBody>
      </p:sp>
    </p:spTree>
    <p:extLst>
      <p:ext uri="{BB962C8B-B14F-4D97-AF65-F5344CB8AC3E}">
        <p14:creationId xmlns:p14="http://schemas.microsoft.com/office/powerpoint/2010/main" val="174046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Approximating solutions to systems of higher-order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13</a:t>
            </a:fld>
            <a:endParaRPr lang="en-CA"/>
          </a:p>
        </p:txBody>
      </p:sp>
    </p:spTree>
    <p:extLst>
      <p:ext uri="{BB962C8B-B14F-4D97-AF65-F5344CB8AC3E}">
        <p14:creationId xmlns:p14="http://schemas.microsoft.com/office/powerpoint/2010/main" val="88679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Approximating solutions to systems of higher-order initial-value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14</a:t>
            </a:fld>
            <a:endParaRPr lang="en-CA"/>
          </a:p>
        </p:txBody>
      </p:sp>
    </p:spTree>
    <p:extLst>
      <p:ext uri="{BB962C8B-B14F-4D97-AF65-F5344CB8AC3E}">
        <p14:creationId xmlns:p14="http://schemas.microsoft.com/office/powerpoint/2010/main" val="1131585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Approximating solutions to systems of higher-order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15</a:t>
            </a:fld>
            <a:endParaRPr lang="en-CA"/>
          </a:p>
        </p:txBody>
      </p:sp>
    </p:spTree>
    <p:extLst>
      <p:ext uri="{BB962C8B-B14F-4D97-AF65-F5344CB8AC3E}">
        <p14:creationId xmlns:p14="http://schemas.microsoft.com/office/powerpoint/2010/main" val="427249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Discuss converting systems of higher-order initial-value problems into a system of 1</a:t>
            </a:r>
            <a:r>
              <a:rPr lang="en-US" baseline="30000" dirty="0"/>
              <a:t>st</a:t>
            </a:r>
            <a:r>
              <a:rPr lang="en-US" dirty="0"/>
              <a:t>-order initial-value problems</a:t>
            </a:r>
          </a:p>
          <a:p>
            <a:pPr lvl="1"/>
            <a:r>
              <a:rPr lang="en-US" dirty="0"/>
              <a:t>Look at an example</a:t>
            </a:r>
          </a:p>
        </p:txBody>
      </p:sp>
      <p:sp>
        <p:nvSpPr>
          <p:cNvPr id="4" name="Footer Placeholder 3"/>
          <p:cNvSpPr>
            <a:spLocks noGrp="1"/>
          </p:cNvSpPr>
          <p:nvPr>
            <p:ph type="ftr" sz="quarter" idx="11"/>
          </p:nvPr>
        </p:nvSpPr>
        <p:spPr/>
        <p:txBody>
          <a:bodyPr/>
          <a:lstStyle/>
          <a:p>
            <a:r>
              <a:rPr lang="en-US" dirty="0"/>
              <a:t>Approximating solutions to systems of higher-order initial-value problems</a:t>
            </a:r>
            <a:endParaRPr lang="en-CA" dirty="0"/>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System of two 2</a:t>
            </a:r>
            <a:r>
              <a:rPr lang="en-US" baseline="30000" dirty="0"/>
              <a:t>nd</a:t>
            </a:r>
            <a:r>
              <a:rPr lang="en-US" dirty="0"/>
              <a:t>-order 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We will show this by example:</a:t>
            </a:r>
          </a:p>
          <a:p>
            <a:endParaRPr lang="en-US" sz="2400" dirty="0"/>
          </a:p>
          <a:p>
            <a:endParaRPr lang="en-US" sz="2400" dirty="0"/>
          </a:p>
          <a:p>
            <a:endParaRPr lang="en-US" sz="2400" dirty="0"/>
          </a:p>
          <a:p>
            <a:pPr lvl="1"/>
            <a:r>
              <a:rPr lang="en-US" sz="2300" dirty="0"/>
              <a:t>This requires four initial conditions:</a:t>
            </a:r>
          </a:p>
          <a:p>
            <a:pPr marL="457200" lvl="1" indent="0">
              <a:buNone/>
            </a:pPr>
            <a:endParaRPr lang="en-US" sz="2400" dirty="0"/>
          </a:p>
          <a:p>
            <a:pPr lvl="0"/>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systems of higher-order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a:t>
            </a:fld>
            <a:endParaRPr lang="en-CA"/>
          </a:p>
        </p:txBody>
      </p:sp>
      <p:graphicFrame>
        <p:nvGraphicFramePr>
          <p:cNvPr id="7" name="Object 6">
            <a:extLst>
              <a:ext uri="{FF2B5EF4-FFF2-40B4-BE49-F238E27FC236}">
                <a16:creationId xmlns:a16="http://schemas.microsoft.com/office/drawing/2014/main" id="{4C3F4D33-43DC-4C75-A4E4-4FF1362EED5E}"/>
              </a:ext>
            </a:extLst>
          </p:cNvPr>
          <p:cNvGraphicFramePr>
            <a:graphicFrameLocks noChangeAspect="1"/>
          </p:cNvGraphicFramePr>
          <p:nvPr>
            <p:extLst>
              <p:ext uri="{D42A27DB-BD31-4B8C-83A1-F6EECF244321}">
                <p14:modId xmlns:p14="http://schemas.microsoft.com/office/powerpoint/2010/main" val="1658562145"/>
              </p:ext>
            </p:extLst>
          </p:nvPr>
        </p:nvGraphicFramePr>
        <p:xfrm>
          <a:off x="2535238" y="2098675"/>
          <a:ext cx="4071937" cy="942975"/>
        </p:xfrm>
        <a:graphic>
          <a:graphicData uri="http://schemas.openxmlformats.org/presentationml/2006/ole">
            <mc:AlternateContent xmlns:mc="http://schemas.openxmlformats.org/markup-compatibility/2006">
              <mc:Choice xmlns:v="urn:schemas-microsoft-com:vml" Requires="v">
                <p:oleObj spid="_x0000_s1028" name="Equation" r:id="rId4" imgW="2298600" imgH="533160" progId="Equation.DSMT4">
                  <p:embed/>
                </p:oleObj>
              </mc:Choice>
              <mc:Fallback>
                <p:oleObj name="Equation" r:id="rId4" imgW="2298600" imgH="533160" progId="Equation.DSMT4">
                  <p:embed/>
                  <p:pic>
                    <p:nvPicPr>
                      <p:cNvPr id="7" name="Object 6">
                        <a:extLst>
                          <a:ext uri="{FF2B5EF4-FFF2-40B4-BE49-F238E27FC236}">
                            <a16:creationId xmlns:a16="http://schemas.microsoft.com/office/drawing/2014/main" id="{9C956517-08BC-44C0-B500-A6E0E31B1672}"/>
                          </a:ext>
                        </a:extLst>
                      </p:cNvPr>
                      <p:cNvPicPr/>
                      <p:nvPr/>
                    </p:nvPicPr>
                    <p:blipFill>
                      <a:blip r:embed="rId5"/>
                      <a:stretch>
                        <a:fillRect/>
                      </a:stretch>
                    </p:blipFill>
                    <p:spPr>
                      <a:xfrm>
                        <a:off x="2535238" y="2098675"/>
                        <a:ext cx="4071937" cy="94297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21BF5E2-D1C4-4C8E-AA82-1A1E1E530347}"/>
              </a:ext>
            </a:extLst>
          </p:cNvPr>
          <p:cNvGraphicFramePr>
            <a:graphicFrameLocks noChangeAspect="1"/>
          </p:cNvGraphicFramePr>
          <p:nvPr>
            <p:extLst>
              <p:ext uri="{D42A27DB-BD31-4B8C-83A1-F6EECF244321}">
                <p14:modId xmlns:p14="http://schemas.microsoft.com/office/powerpoint/2010/main" val="477741129"/>
              </p:ext>
            </p:extLst>
          </p:nvPr>
        </p:nvGraphicFramePr>
        <p:xfrm>
          <a:off x="3852068" y="3863181"/>
          <a:ext cx="1439863" cy="1885950"/>
        </p:xfrm>
        <a:graphic>
          <a:graphicData uri="http://schemas.openxmlformats.org/presentationml/2006/ole">
            <mc:AlternateContent xmlns:mc="http://schemas.openxmlformats.org/markup-compatibility/2006">
              <mc:Choice xmlns:v="urn:schemas-microsoft-com:vml" Requires="v">
                <p:oleObj spid="_x0000_s1029" name="Equation" r:id="rId6" imgW="812520" imgH="1066680" progId="Equation.DSMT4">
                  <p:embed/>
                </p:oleObj>
              </mc:Choice>
              <mc:Fallback>
                <p:oleObj name="Equation" r:id="rId6" imgW="812520" imgH="1066680" progId="Equation.DSMT4">
                  <p:embed/>
                  <p:pic>
                    <p:nvPicPr>
                      <p:cNvPr id="7" name="Object 6">
                        <a:extLst>
                          <a:ext uri="{FF2B5EF4-FFF2-40B4-BE49-F238E27FC236}">
                            <a16:creationId xmlns:a16="http://schemas.microsoft.com/office/drawing/2014/main" id="{4C3F4D33-43DC-4C75-A4E4-4FF1362EED5E}"/>
                          </a:ext>
                        </a:extLst>
                      </p:cNvPr>
                      <p:cNvPicPr/>
                      <p:nvPr/>
                    </p:nvPicPr>
                    <p:blipFill>
                      <a:blip r:embed="rId7"/>
                      <a:stretch>
                        <a:fillRect/>
                      </a:stretch>
                    </p:blipFill>
                    <p:spPr>
                      <a:xfrm>
                        <a:off x="3852068" y="3863181"/>
                        <a:ext cx="1439863" cy="188595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327125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System of two 2</a:t>
            </a:r>
            <a:r>
              <a:rPr lang="en-US" baseline="30000" dirty="0"/>
              <a:t>nd</a:t>
            </a:r>
            <a:r>
              <a:rPr lang="en-US" dirty="0"/>
              <a:t>-order 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We will represent:</a:t>
            </a:r>
          </a:p>
          <a:p>
            <a:endParaRPr lang="en-US" sz="2400" dirty="0"/>
          </a:p>
          <a:p>
            <a:endParaRPr lang="en-US" sz="2400" dirty="0"/>
          </a:p>
          <a:p>
            <a:pPr marL="457200" lvl="1" indent="0">
              <a:buNone/>
            </a:pPr>
            <a:endParaRPr lang="en-US" sz="2400" dirty="0"/>
          </a:p>
          <a:p>
            <a:pPr marL="457200" lvl="1" indent="0">
              <a:buNone/>
            </a:pPr>
            <a:endParaRPr lang="en-US" sz="2300" dirty="0"/>
          </a:p>
          <a:p>
            <a:pPr lvl="1"/>
            <a:r>
              <a:rPr lang="en-US" sz="2300" dirty="0"/>
              <a:t>We can immediately translate the initial conditions:</a:t>
            </a:r>
          </a:p>
          <a:p>
            <a:pPr marL="457200" lvl="1" indent="0">
              <a:buNone/>
            </a:pPr>
            <a:endParaRPr lang="en-US" sz="2400" dirty="0"/>
          </a:p>
          <a:p>
            <a:pPr lvl="0"/>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systems of higher-order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4</a:t>
            </a:fld>
            <a:endParaRPr lang="en-CA"/>
          </a:p>
        </p:txBody>
      </p:sp>
      <p:graphicFrame>
        <p:nvGraphicFramePr>
          <p:cNvPr id="9" name="Object 8">
            <a:extLst>
              <a:ext uri="{FF2B5EF4-FFF2-40B4-BE49-F238E27FC236}">
                <a16:creationId xmlns:a16="http://schemas.microsoft.com/office/drawing/2014/main" id="{221BF5E2-D1C4-4C8E-AA82-1A1E1E530347}"/>
              </a:ext>
            </a:extLst>
          </p:cNvPr>
          <p:cNvGraphicFramePr>
            <a:graphicFrameLocks noChangeAspect="1"/>
          </p:cNvGraphicFramePr>
          <p:nvPr>
            <p:extLst>
              <p:ext uri="{D42A27DB-BD31-4B8C-83A1-F6EECF244321}">
                <p14:modId xmlns:p14="http://schemas.microsoft.com/office/powerpoint/2010/main" val="2668448325"/>
              </p:ext>
            </p:extLst>
          </p:nvPr>
        </p:nvGraphicFramePr>
        <p:xfrm>
          <a:off x="2245650" y="4240213"/>
          <a:ext cx="1439863" cy="1885950"/>
        </p:xfrm>
        <a:graphic>
          <a:graphicData uri="http://schemas.openxmlformats.org/presentationml/2006/ole">
            <mc:AlternateContent xmlns:mc="http://schemas.openxmlformats.org/markup-compatibility/2006">
              <mc:Choice xmlns:v="urn:schemas-microsoft-com:vml" Requires="v">
                <p:oleObj spid="_x0000_s2053" name="Equation" r:id="rId4" imgW="812520" imgH="1066680" progId="Equation.DSMT4">
                  <p:embed/>
                </p:oleObj>
              </mc:Choice>
              <mc:Fallback>
                <p:oleObj name="Equation" r:id="rId4" imgW="812520" imgH="1066680" progId="Equation.DSMT4">
                  <p:embed/>
                  <p:pic>
                    <p:nvPicPr>
                      <p:cNvPr id="9" name="Object 8">
                        <a:extLst>
                          <a:ext uri="{FF2B5EF4-FFF2-40B4-BE49-F238E27FC236}">
                            <a16:creationId xmlns:a16="http://schemas.microsoft.com/office/drawing/2014/main" id="{221BF5E2-D1C4-4C8E-AA82-1A1E1E530347}"/>
                          </a:ext>
                        </a:extLst>
                      </p:cNvPr>
                      <p:cNvPicPr/>
                      <p:nvPr/>
                    </p:nvPicPr>
                    <p:blipFill>
                      <a:blip r:embed="rId5"/>
                      <a:stretch>
                        <a:fillRect/>
                      </a:stretch>
                    </p:blipFill>
                    <p:spPr>
                      <a:xfrm>
                        <a:off x="2245650" y="4240213"/>
                        <a:ext cx="1439863" cy="18859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8EC946C-BF69-4C8C-AEDE-9B3273EBD6E8}"/>
              </a:ext>
            </a:extLst>
          </p:cNvPr>
          <p:cNvGraphicFramePr>
            <a:graphicFrameLocks noChangeAspect="1"/>
          </p:cNvGraphicFramePr>
          <p:nvPr>
            <p:extLst>
              <p:ext uri="{D42A27DB-BD31-4B8C-83A1-F6EECF244321}">
                <p14:modId xmlns:p14="http://schemas.microsoft.com/office/powerpoint/2010/main" val="4159313408"/>
              </p:ext>
            </p:extLst>
          </p:nvPr>
        </p:nvGraphicFramePr>
        <p:xfrm>
          <a:off x="3545683" y="1696842"/>
          <a:ext cx="1550987" cy="1885950"/>
        </p:xfrm>
        <a:graphic>
          <a:graphicData uri="http://schemas.openxmlformats.org/presentationml/2006/ole">
            <mc:AlternateContent xmlns:mc="http://schemas.openxmlformats.org/markup-compatibility/2006">
              <mc:Choice xmlns:v="urn:schemas-microsoft-com:vml" Requires="v">
                <p:oleObj spid="_x0000_s2054" name="Equation" r:id="rId6" imgW="876240" imgH="1066680" progId="Equation.DSMT4">
                  <p:embed/>
                </p:oleObj>
              </mc:Choice>
              <mc:Fallback>
                <p:oleObj name="Equation" r:id="rId6" imgW="876240" imgH="1066680" progId="Equation.DSMT4">
                  <p:embed/>
                  <p:pic>
                    <p:nvPicPr>
                      <p:cNvPr id="9" name="Object 8">
                        <a:extLst>
                          <a:ext uri="{FF2B5EF4-FFF2-40B4-BE49-F238E27FC236}">
                            <a16:creationId xmlns:a16="http://schemas.microsoft.com/office/drawing/2014/main" id="{221BF5E2-D1C4-4C8E-AA82-1A1E1E530347}"/>
                          </a:ext>
                        </a:extLst>
                      </p:cNvPr>
                      <p:cNvPicPr/>
                      <p:nvPr/>
                    </p:nvPicPr>
                    <p:blipFill>
                      <a:blip r:embed="rId7"/>
                      <a:stretch>
                        <a:fillRect/>
                      </a:stretch>
                    </p:blipFill>
                    <p:spPr>
                      <a:xfrm>
                        <a:off x="3545683" y="1696842"/>
                        <a:ext cx="1550987" cy="188595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1FC86AC-467D-4C02-8DBE-0DE03D063EFA}"/>
              </a:ext>
            </a:extLst>
          </p:cNvPr>
          <p:cNvGraphicFramePr>
            <a:graphicFrameLocks noChangeAspect="1"/>
          </p:cNvGraphicFramePr>
          <p:nvPr>
            <p:extLst>
              <p:ext uri="{D42A27DB-BD31-4B8C-83A1-F6EECF244321}">
                <p14:modId xmlns:p14="http://schemas.microsoft.com/office/powerpoint/2010/main" val="4064313727"/>
              </p:ext>
            </p:extLst>
          </p:nvPr>
        </p:nvGraphicFramePr>
        <p:xfrm>
          <a:off x="4521200" y="4314825"/>
          <a:ext cx="1373188" cy="1885950"/>
        </p:xfrm>
        <a:graphic>
          <a:graphicData uri="http://schemas.openxmlformats.org/presentationml/2006/ole">
            <mc:AlternateContent xmlns:mc="http://schemas.openxmlformats.org/markup-compatibility/2006">
              <mc:Choice xmlns:v="urn:schemas-microsoft-com:vml" Requires="v">
                <p:oleObj spid="_x0000_s2055" name="Equation" r:id="rId8" imgW="774360" imgH="1066680" progId="Equation.DSMT4">
                  <p:embed/>
                </p:oleObj>
              </mc:Choice>
              <mc:Fallback>
                <p:oleObj name="Equation" r:id="rId8" imgW="774360" imgH="1066680" progId="Equation.DSMT4">
                  <p:embed/>
                  <p:pic>
                    <p:nvPicPr>
                      <p:cNvPr id="9" name="Object 8">
                        <a:extLst>
                          <a:ext uri="{FF2B5EF4-FFF2-40B4-BE49-F238E27FC236}">
                            <a16:creationId xmlns:a16="http://schemas.microsoft.com/office/drawing/2014/main" id="{221BF5E2-D1C4-4C8E-AA82-1A1E1E530347}"/>
                          </a:ext>
                        </a:extLst>
                      </p:cNvPr>
                      <p:cNvPicPr/>
                      <p:nvPr/>
                    </p:nvPicPr>
                    <p:blipFill>
                      <a:blip r:embed="rId9"/>
                      <a:stretch>
                        <a:fillRect/>
                      </a:stretch>
                    </p:blipFill>
                    <p:spPr>
                      <a:xfrm>
                        <a:off x="4521200" y="4314825"/>
                        <a:ext cx="1373188" cy="188595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211319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System of two 2</a:t>
            </a:r>
            <a:r>
              <a:rPr lang="en-US" baseline="30000" dirty="0"/>
              <a:t>nd</a:t>
            </a:r>
            <a:r>
              <a:rPr lang="en-US" dirty="0"/>
              <a:t>-order 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We also immediately note that:</a:t>
            </a:r>
          </a:p>
          <a:p>
            <a:endParaRPr lang="en-US" dirty="0"/>
          </a:p>
          <a:p>
            <a:endParaRPr lang="en-US" dirty="0"/>
          </a:p>
          <a:p>
            <a:endParaRPr lang="en-US" dirty="0"/>
          </a:p>
          <a:p>
            <a:r>
              <a:rPr lang="en-US" dirty="0"/>
              <a:t>That leaves us with determining </a:t>
            </a:r>
          </a:p>
          <a:p>
            <a:endParaRPr lang="en-US" sz="2400" dirty="0"/>
          </a:p>
          <a:p>
            <a:endParaRPr lang="en-US" sz="2400" dirty="0"/>
          </a:p>
          <a:p>
            <a:pPr marL="457200" lvl="1" indent="0">
              <a:buNone/>
            </a:pPr>
            <a:endParaRPr lang="en-US" sz="2300" dirty="0"/>
          </a:p>
          <a:p>
            <a:pPr marL="457200" lvl="1" indent="0">
              <a:buNone/>
            </a:pPr>
            <a:endParaRPr lang="en-US" sz="2400" dirty="0"/>
          </a:p>
          <a:p>
            <a:pPr lvl="0"/>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systems of higher-order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5</a:t>
            </a:fld>
            <a:endParaRPr lang="en-CA"/>
          </a:p>
        </p:txBody>
      </p:sp>
      <p:graphicFrame>
        <p:nvGraphicFramePr>
          <p:cNvPr id="10" name="Object 9">
            <a:extLst>
              <a:ext uri="{FF2B5EF4-FFF2-40B4-BE49-F238E27FC236}">
                <a16:creationId xmlns:a16="http://schemas.microsoft.com/office/drawing/2014/main" id="{68EC946C-BF69-4C8C-AEDE-9B3273EBD6E8}"/>
              </a:ext>
            </a:extLst>
          </p:cNvPr>
          <p:cNvGraphicFramePr>
            <a:graphicFrameLocks noChangeAspect="1"/>
          </p:cNvGraphicFramePr>
          <p:nvPr>
            <p:extLst>
              <p:ext uri="{D42A27DB-BD31-4B8C-83A1-F6EECF244321}">
                <p14:modId xmlns:p14="http://schemas.microsoft.com/office/powerpoint/2010/main" val="3736828752"/>
              </p:ext>
            </p:extLst>
          </p:nvPr>
        </p:nvGraphicFramePr>
        <p:xfrm>
          <a:off x="2965581" y="2014537"/>
          <a:ext cx="2449512" cy="942975"/>
        </p:xfrm>
        <a:graphic>
          <a:graphicData uri="http://schemas.openxmlformats.org/presentationml/2006/ole">
            <mc:AlternateContent xmlns:mc="http://schemas.openxmlformats.org/markup-compatibility/2006">
              <mc:Choice xmlns:v="urn:schemas-microsoft-com:vml" Requires="v">
                <p:oleObj spid="_x0000_s3078" name="Equation" r:id="rId4" imgW="1384200" imgH="533160" progId="Equation.DSMT4">
                  <p:embed/>
                </p:oleObj>
              </mc:Choice>
              <mc:Fallback>
                <p:oleObj name="Equation" r:id="rId4" imgW="1384200" imgH="533160" progId="Equation.DSMT4">
                  <p:embed/>
                  <p:pic>
                    <p:nvPicPr>
                      <p:cNvPr id="10" name="Object 9">
                        <a:extLst>
                          <a:ext uri="{FF2B5EF4-FFF2-40B4-BE49-F238E27FC236}">
                            <a16:creationId xmlns:a16="http://schemas.microsoft.com/office/drawing/2014/main" id="{68EC946C-BF69-4C8C-AEDE-9B3273EBD6E8}"/>
                          </a:ext>
                        </a:extLst>
                      </p:cNvPr>
                      <p:cNvPicPr/>
                      <p:nvPr/>
                    </p:nvPicPr>
                    <p:blipFill>
                      <a:blip r:embed="rId5"/>
                      <a:stretch>
                        <a:fillRect/>
                      </a:stretch>
                    </p:blipFill>
                    <p:spPr>
                      <a:xfrm>
                        <a:off x="2965581" y="2014537"/>
                        <a:ext cx="2449512" cy="94297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A8E66948-8371-486A-B792-6DBDCCC71EE6}"/>
              </a:ext>
            </a:extLst>
          </p:cNvPr>
          <p:cNvGraphicFramePr>
            <a:graphicFrameLocks noChangeAspect="1"/>
          </p:cNvGraphicFramePr>
          <p:nvPr>
            <p:extLst>
              <p:ext uri="{D42A27DB-BD31-4B8C-83A1-F6EECF244321}">
                <p14:modId xmlns:p14="http://schemas.microsoft.com/office/powerpoint/2010/main" val="2244756724"/>
              </p:ext>
            </p:extLst>
          </p:nvPr>
        </p:nvGraphicFramePr>
        <p:xfrm>
          <a:off x="4797206" y="3188565"/>
          <a:ext cx="1681638" cy="518637"/>
        </p:xfrm>
        <a:graphic>
          <a:graphicData uri="http://schemas.openxmlformats.org/presentationml/2006/ole">
            <mc:AlternateContent xmlns:mc="http://schemas.openxmlformats.org/markup-compatibility/2006">
              <mc:Choice xmlns:v="urn:schemas-microsoft-com:vml" Requires="v">
                <p:oleObj spid="_x0000_s3079" name="Equation" r:id="rId6" imgW="863280" imgH="266400" progId="Equation.DSMT4">
                  <p:embed/>
                </p:oleObj>
              </mc:Choice>
              <mc:Fallback>
                <p:oleObj name="Equation" r:id="rId6" imgW="863280" imgH="266400" progId="Equation.DSMT4">
                  <p:embed/>
                  <p:pic>
                    <p:nvPicPr>
                      <p:cNvPr id="10" name="Object 9">
                        <a:extLst>
                          <a:ext uri="{FF2B5EF4-FFF2-40B4-BE49-F238E27FC236}">
                            <a16:creationId xmlns:a16="http://schemas.microsoft.com/office/drawing/2014/main" id="{68EC946C-BF69-4C8C-AEDE-9B3273EBD6E8}"/>
                          </a:ext>
                        </a:extLst>
                      </p:cNvPr>
                      <p:cNvPicPr/>
                      <p:nvPr/>
                    </p:nvPicPr>
                    <p:blipFill>
                      <a:blip r:embed="rId7"/>
                      <a:stretch>
                        <a:fillRect/>
                      </a:stretch>
                    </p:blipFill>
                    <p:spPr>
                      <a:xfrm>
                        <a:off x="4797206" y="3188565"/>
                        <a:ext cx="1681638" cy="518637"/>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90A605CE-05E3-4314-85F7-B64EEBE70E1D}"/>
              </a:ext>
            </a:extLst>
          </p:cNvPr>
          <p:cNvGraphicFramePr>
            <a:graphicFrameLocks noChangeAspect="1"/>
          </p:cNvGraphicFramePr>
          <p:nvPr>
            <p:extLst>
              <p:ext uri="{D42A27DB-BD31-4B8C-83A1-F6EECF244321}">
                <p14:modId xmlns:p14="http://schemas.microsoft.com/office/powerpoint/2010/main" val="3787141715"/>
              </p:ext>
            </p:extLst>
          </p:nvPr>
        </p:nvGraphicFramePr>
        <p:xfrm>
          <a:off x="2082800" y="3775075"/>
          <a:ext cx="4027488" cy="942975"/>
        </p:xfrm>
        <a:graphic>
          <a:graphicData uri="http://schemas.openxmlformats.org/presentationml/2006/ole">
            <mc:AlternateContent xmlns:mc="http://schemas.openxmlformats.org/markup-compatibility/2006">
              <mc:Choice xmlns:v="urn:schemas-microsoft-com:vml" Requires="v">
                <p:oleObj spid="_x0000_s3080" name="Equation" r:id="rId8" imgW="2273040" imgH="533160" progId="Equation.DSMT4">
                  <p:embed/>
                </p:oleObj>
              </mc:Choice>
              <mc:Fallback>
                <p:oleObj name="Equation" r:id="rId8" imgW="2273040" imgH="533160" progId="Equation.DSMT4">
                  <p:embed/>
                  <p:pic>
                    <p:nvPicPr>
                      <p:cNvPr id="13" name="Object 12">
                        <a:extLst>
                          <a:ext uri="{FF2B5EF4-FFF2-40B4-BE49-F238E27FC236}">
                            <a16:creationId xmlns:a16="http://schemas.microsoft.com/office/drawing/2014/main" id="{155492D8-BE36-4F5B-9DAC-EFA87D7CE261}"/>
                          </a:ext>
                        </a:extLst>
                      </p:cNvPr>
                      <p:cNvPicPr/>
                      <p:nvPr/>
                    </p:nvPicPr>
                    <p:blipFill>
                      <a:blip r:embed="rId9"/>
                      <a:stretch>
                        <a:fillRect/>
                      </a:stretch>
                    </p:blipFill>
                    <p:spPr>
                      <a:xfrm>
                        <a:off x="2082800" y="3775075"/>
                        <a:ext cx="4027488" cy="94297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86F90C68-83FC-45DE-93D9-108872531D50}"/>
              </a:ext>
            </a:extLst>
          </p:cNvPr>
          <p:cNvGraphicFramePr>
            <a:graphicFrameLocks noChangeAspect="1"/>
          </p:cNvGraphicFramePr>
          <p:nvPr>
            <p:extLst>
              <p:ext uri="{D42A27DB-BD31-4B8C-83A1-F6EECF244321}">
                <p14:modId xmlns:p14="http://schemas.microsoft.com/office/powerpoint/2010/main" val="205868055"/>
              </p:ext>
            </p:extLst>
          </p:nvPr>
        </p:nvGraphicFramePr>
        <p:xfrm>
          <a:off x="2082800" y="5064125"/>
          <a:ext cx="4027488" cy="942975"/>
        </p:xfrm>
        <a:graphic>
          <a:graphicData uri="http://schemas.openxmlformats.org/presentationml/2006/ole">
            <mc:AlternateContent xmlns:mc="http://schemas.openxmlformats.org/markup-compatibility/2006">
              <mc:Choice xmlns:v="urn:schemas-microsoft-com:vml" Requires="v">
                <p:oleObj spid="_x0000_s3081" name="Equation" r:id="rId10" imgW="2273040" imgH="533160" progId="Equation.DSMT4">
                  <p:embed/>
                </p:oleObj>
              </mc:Choice>
              <mc:Fallback>
                <p:oleObj name="Equation" r:id="rId10" imgW="2273040" imgH="533160" progId="Equation.DSMT4">
                  <p:embed/>
                  <p:pic>
                    <p:nvPicPr>
                      <p:cNvPr id="15" name="Object 14">
                        <a:extLst>
                          <a:ext uri="{FF2B5EF4-FFF2-40B4-BE49-F238E27FC236}">
                            <a16:creationId xmlns:a16="http://schemas.microsoft.com/office/drawing/2014/main" id="{90A605CE-05E3-4314-85F7-B64EEBE70E1D}"/>
                          </a:ext>
                        </a:extLst>
                      </p:cNvPr>
                      <p:cNvPicPr/>
                      <p:nvPr/>
                    </p:nvPicPr>
                    <p:blipFill>
                      <a:blip r:embed="rId11"/>
                      <a:stretch>
                        <a:fillRect/>
                      </a:stretch>
                    </p:blipFill>
                    <p:spPr>
                      <a:xfrm>
                        <a:off x="2082800" y="5064125"/>
                        <a:ext cx="4027488" cy="9429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972246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System of two 2</a:t>
            </a:r>
            <a:r>
              <a:rPr lang="en-US" baseline="30000" dirty="0"/>
              <a:t>nd</a:t>
            </a:r>
            <a:r>
              <a:rPr lang="en-US" dirty="0"/>
              <a:t>-order 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715000"/>
          </a:xfrm>
        </p:spPr>
        <p:txBody>
          <a:bodyPr/>
          <a:lstStyle/>
          <a:p>
            <a:r>
              <a:rPr lang="en-US" dirty="0"/>
              <a:t>Thus, we have:</a:t>
            </a:r>
          </a:p>
          <a:p>
            <a:endParaRPr lang="en-US" dirty="0"/>
          </a:p>
          <a:p>
            <a:endParaRPr lang="en-US" dirty="0"/>
          </a:p>
          <a:p>
            <a:endParaRPr lang="en-US" dirty="0"/>
          </a:p>
          <a:p>
            <a:endParaRPr lang="en-US" dirty="0"/>
          </a:p>
          <a:p>
            <a:endParaRPr lang="en-US" dirty="0"/>
          </a:p>
          <a:p>
            <a:r>
              <a:rPr lang="en-US" dirty="0"/>
              <a:t>We can write this as a function:</a:t>
            </a:r>
          </a:p>
          <a:p>
            <a:pPr marL="1314450" lvl="3" indent="0">
              <a:buNone/>
            </a:pPr>
            <a:r>
              <a:rPr lang="en-US" sz="1600" dirty="0" err="1" smtClean="0">
                <a:latin typeface="Consolas" panose="020B0609020204030204" pitchFamily="49" charset="0"/>
              </a:rPr>
              <a:t>vec</a:t>
            </a:r>
            <a:r>
              <a:rPr lang="en-US" sz="1600" dirty="0" smtClean="0">
                <a:latin typeface="Consolas" panose="020B0609020204030204" pitchFamily="49" charset="0"/>
              </a:rPr>
              <a:t>&lt;4&gt; </a:t>
            </a:r>
            <a:r>
              <a:rPr lang="en-US" sz="1600" dirty="0">
                <a:latin typeface="Consolas" panose="020B0609020204030204" pitchFamily="49" charset="0"/>
              </a:rPr>
              <a:t>f( double t, </a:t>
            </a:r>
            <a:r>
              <a:rPr lang="en-US" sz="1600" dirty="0" err="1" smtClean="0">
                <a:latin typeface="Consolas" panose="020B0609020204030204" pitchFamily="49" charset="0"/>
              </a:rPr>
              <a:t>vec</a:t>
            </a:r>
            <a:r>
              <a:rPr lang="en-US" sz="1600" dirty="0" smtClean="0">
                <a:latin typeface="Consolas" panose="020B0609020204030204" pitchFamily="49" charset="0"/>
              </a:rPr>
              <a:t>&lt;4&gt; </a:t>
            </a:r>
            <a:r>
              <a:rPr lang="en-US" sz="1600" dirty="0">
                <a:latin typeface="Consolas" panose="020B0609020204030204" pitchFamily="49" charset="0"/>
              </a:rPr>
              <a:t>w ) {</a:t>
            </a:r>
          </a:p>
          <a:p>
            <a:pPr marL="1314450" lvl="3" indent="0">
              <a:buNone/>
            </a:pPr>
            <a:r>
              <a:rPr lang="en-US" sz="1600" dirty="0">
                <a:latin typeface="Consolas" panose="020B0609020204030204" pitchFamily="49" charset="0"/>
              </a:rPr>
              <a:t>    return </a:t>
            </a:r>
            <a:r>
              <a:rPr lang="en-US" sz="1600" dirty="0" err="1" smtClean="0">
                <a:latin typeface="Consolas" panose="020B0609020204030204" pitchFamily="49" charset="0"/>
              </a:rPr>
              <a:t>vec</a:t>
            </a:r>
            <a:r>
              <a:rPr lang="en-US" sz="1600" dirty="0" smtClean="0">
                <a:latin typeface="Consolas" panose="020B0609020204030204" pitchFamily="49" charset="0"/>
              </a:rPr>
              <a:t>&lt;4&gt;{</a:t>
            </a:r>
            <a:endParaRPr lang="en-US" sz="1600" dirty="0">
              <a:latin typeface="Consolas" panose="020B0609020204030204" pitchFamily="49" charset="0"/>
            </a:endParaRPr>
          </a:p>
          <a:p>
            <a:pPr marL="1314450" lvl="3" indent="0">
              <a:buNone/>
            </a:pPr>
            <a:r>
              <a:rPr lang="en-US" sz="1600" dirty="0">
                <a:latin typeface="Consolas" panose="020B0609020204030204" pitchFamily="49" charset="0"/>
              </a:rPr>
              <a:t>        </a:t>
            </a:r>
            <a:r>
              <a:rPr lang="en-US" sz="1600" dirty="0" smtClean="0">
                <a:latin typeface="Consolas" panose="020B0609020204030204" pitchFamily="49" charset="0"/>
              </a:rPr>
              <a:t>w[1],</a:t>
            </a:r>
            <a:endParaRPr lang="en-US" sz="1600" dirty="0">
              <a:latin typeface="Consolas" panose="020B0609020204030204" pitchFamily="49" charset="0"/>
            </a:endParaRPr>
          </a:p>
          <a:p>
            <a:pPr marL="1314450" lvl="3" indent="0">
              <a:buNone/>
            </a:pPr>
            <a:r>
              <a:rPr lang="en-US" sz="1600" dirty="0">
                <a:latin typeface="Consolas" panose="020B0609020204030204" pitchFamily="49" charset="0"/>
              </a:rPr>
              <a:t>        std::sin(t) </a:t>
            </a:r>
            <a:r>
              <a:rPr lang="en-US" sz="1600" dirty="0" smtClean="0">
                <a:latin typeface="Consolas" panose="020B0609020204030204" pitchFamily="49" charset="0"/>
              </a:rPr>
              <a:t>- 2.0*w[1] - w[0] - w[2],</a:t>
            </a:r>
            <a:endParaRPr lang="en-US" sz="1600" dirty="0">
              <a:latin typeface="Consolas" panose="020B0609020204030204" pitchFamily="49" charset="0"/>
            </a:endParaRPr>
          </a:p>
          <a:p>
            <a:pPr marL="1314450" lvl="3" indent="0">
              <a:buNone/>
            </a:pPr>
            <a:r>
              <a:rPr lang="en-US" sz="1600" dirty="0">
                <a:latin typeface="Consolas" panose="020B0609020204030204" pitchFamily="49" charset="0"/>
              </a:rPr>
              <a:t>        </a:t>
            </a:r>
            <a:r>
              <a:rPr lang="en-US" sz="1600" dirty="0" smtClean="0">
                <a:latin typeface="Consolas" panose="020B0609020204030204" pitchFamily="49" charset="0"/>
              </a:rPr>
              <a:t>w[3],</a:t>
            </a:r>
            <a:endParaRPr lang="en-US" sz="1600" dirty="0">
              <a:latin typeface="Consolas" panose="020B0609020204030204" pitchFamily="49" charset="0"/>
            </a:endParaRPr>
          </a:p>
          <a:p>
            <a:pPr marL="1314450" lvl="3" indent="0">
              <a:buNone/>
            </a:pPr>
            <a:r>
              <a:rPr lang="en-US" sz="1600" dirty="0">
                <a:latin typeface="Consolas" panose="020B0609020204030204" pitchFamily="49" charset="0"/>
              </a:rPr>
              <a:t>        std::cos(t) -  </a:t>
            </a:r>
            <a:r>
              <a:rPr lang="en-US" sz="1600" dirty="0" smtClean="0">
                <a:latin typeface="Consolas" panose="020B0609020204030204" pitchFamily="49" charset="0"/>
              </a:rPr>
              <a:t>   w[3] - w[2] - w[0]</a:t>
            </a:r>
            <a:endParaRPr lang="en-US" sz="1600" dirty="0">
              <a:latin typeface="Consolas" panose="020B0609020204030204" pitchFamily="49" charset="0"/>
            </a:endParaRPr>
          </a:p>
          <a:p>
            <a:pPr marL="1314450" lvl="3" indent="0">
              <a:buNone/>
            </a:pPr>
            <a:r>
              <a:rPr lang="en-US" sz="1600" dirty="0">
                <a:latin typeface="Consolas" panose="020B0609020204030204" pitchFamily="49" charset="0"/>
              </a:rPr>
              <a:t>    </a:t>
            </a:r>
            <a:r>
              <a:rPr lang="en-US" sz="1600" dirty="0" smtClean="0">
                <a:latin typeface="Consolas" panose="020B0609020204030204" pitchFamily="49" charset="0"/>
              </a:rPr>
              <a:t>};</a:t>
            </a:r>
            <a:endParaRPr lang="en-US" sz="1600" dirty="0">
              <a:latin typeface="Consolas" panose="020B0609020204030204" pitchFamily="49" charset="0"/>
            </a:endParaRPr>
          </a:p>
          <a:p>
            <a:pPr marL="1314450" lvl="3" indent="0">
              <a:buNone/>
            </a:pPr>
            <a:r>
              <a:rPr lang="en-US" sz="1600" dirty="0">
                <a:latin typeface="Consolas" panose="020B0609020204030204" pitchFamily="49" charset="0"/>
              </a:rPr>
              <a:t>}</a:t>
            </a:r>
          </a:p>
          <a:p>
            <a:pPr marL="0" indent="0">
              <a:buNone/>
            </a:pPr>
            <a:endParaRPr lang="en-US" dirty="0"/>
          </a:p>
          <a:p>
            <a:endParaRPr lang="en-US" sz="2400" dirty="0"/>
          </a:p>
          <a:p>
            <a:endParaRPr lang="en-US" sz="2400" dirty="0"/>
          </a:p>
          <a:p>
            <a:pPr marL="457200" lvl="1" indent="0">
              <a:buNone/>
            </a:pPr>
            <a:endParaRPr lang="en-US" sz="2300" dirty="0"/>
          </a:p>
          <a:p>
            <a:pPr marL="457200" lvl="1" indent="0">
              <a:buNone/>
            </a:pPr>
            <a:endParaRPr lang="en-US" sz="2400" dirty="0"/>
          </a:p>
          <a:p>
            <a:pPr lvl="0"/>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systems of higher-order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6</a:t>
            </a:fld>
            <a:endParaRPr lang="en-CA"/>
          </a:p>
        </p:txBody>
      </p:sp>
      <p:graphicFrame>
        <p:nvGraphicFramePr>
          <p:cNvPr id="16" name="Object 15">
            <a:extLst>
              <a:ext uri="{FF2B5EF4-FFF2-40B4-BE49-F238E27FC236}">
                <a16:creationId xmlns:a16="http://schemas.microsoft.com/office/drawing/2014/main" id="{86F90C68-83FC-45DE-93D9-108872531D50}"/>
              </a:ext>
            </a:extLst>
          </p:cNvPr>
          <p:cNvGraphicFramePr>
            <a:graphicFrameLocks noChangeAspect="1"/>
          </p:cNvGraphicFramePr>
          <p:nvPr>
            <p:extLst>
              <p:ext uri="{D42A27DB-BD31-4B8C-83A1-F6EECF244321}">
                <p14:modId xmlns:p14="http://schemas.microsoft.com/office/powerpoint/2010/main" val="2992646397"/>
              </p:ext>
            </p:extLst>
          </p:nvPr>
        </p:nvGraphicFramePr>
        <p:xfrm>
          <a:off x="909638" y="2228850"/>
          <a:ext cx="4364037" cy="1706563"/>
        </p:xfrm>
        <a:graphic>
          <a:graphicData uri="http://schemas.openxmlformats.org/presentationml/2006/ole">
            <mc:AlternateContent xmlns:mc="http://schemas.openxmlformats.org/markup-compatibility/2006">
              <mc:Choice xmlns:v="urn:schemas-microsoft-com:vml" Requires="v">
                <p:oleObj spid="_x0000_s4100" name="Equation" r:id="rId4" imgW="2463480" imgH="965160" progId="Equation.DSMT4">
                  <p:embed/>
                </p:oleObj>
              </mc:Choice>
              <mc:Fallback>
                <p:oleObj name="Equation" r:id="rId4" imgW="2463480" imgH="965160" progId="Equation.DSMT4">
                  <p:embed/>
                  <p:pic>
                    <p:nvPicPr>
                      <p:cNvPr id="16" name="Object 15">
                        <a:extLst>
                          <a:ext uri="{FF2B5EF4-FFF2-40B4-BE49-F238E27FC236}">
                            <a16:creationId xmlns:a16="http://schemas.microsoft.com/office/drawing/2014/main" id="{86F90C68-83FC-45DE-93D9-108872531D50}"/>
                          </a:ext>
                        </a:extLst>
                      </p:cNvPr>
                      <p:cNvPicPr/>
                      <p:nvPr/>
                    </p:nvPicPr>
                    <p:blipFill>
                      <a:blip r:embed="rId5"/>
                      <a:stretch>
                        <a:fillRect/>
                      </a:stretch>
                    </p:blipFill>
                    <p:spPr>
                      <a:xfrm>
                        <a:off x="909638" y="2228850"/>
                        <a:ext cx="4364037" cy="170656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0E40524-E162-4BAF-B980-88BA969DFE38}"/>
              </a:ext>
            </a:extLst>
          </p:cNvPr>
          <p:cNvGraphicFramePr>
            <a:graphicFrameLocks noChangeAspect="1"/>
          </p:cNvGraphicFramePr>
          <p:nvPr>
            <p:extLst>
              <p:ext uri="{D42A27DB-BD31-4B8C-83A1-F6EECF244321}">
                <p14:modId xmlns:p14="http://schemas.microsoft.com/office/powerpoint/2010/main" val="4291968827"/>
              </p:ext>
            </p:extLst>
          </p:nvPr>
        </p:nvGraphicFramePr>
        <p:xfrm>
          <a:off x="5641975" y="2229301"/>
          <a:ext cx="1597025" cy="1752600"/>
        </p:xfrm>
        <a:graphic>
          <a:graphicData uri="http://schemas.openxmlformats.org/presentationml/2006/ole">
            <mc:AlternateContent xmlns:mc="http://schemas.openxmlformats.org/markup-compatibility/2006">
              <mc:Choice xmlns:v="urn:schemas-microsoft-com:vml" Requires="v">
                <p:oleObj spid="_x0000_s4101" name="Equation" r:id="rId6" imgW="901440" imgH="990360" progId="Equation.DSMT4">
                  <p:embed/>
                </p:oleObj>
              </mc:Choice>
              <mc:Fallback>
                <p:oleObj name="Equation" r:id="rId6" imgW="901440" imgH="990360" progId="Equation.DSMT4">
                  <p:embed/>
                  <p:pic>
                    <p:nvPicPr>
                      <p:cNvPr id="16" name="Object 15">
                        <a:extLst>
                          <a:ext uri="{FF2B5EF4-FFF2-40B4-BE49-F238E27FC236}">
                            <a16:creationId xmlns:a16="http://schemas.microsoft.com/office/drawing/2014/main" id="{86F90C68-83FC-45DE-93D9-108872531D50}"/>
                          </a:ext>
                        </a:extLst>
                      </p:cNvPr>
                      <p:cNvPicPr/>
                      <p:nvPr/>
                    </p:nvPicPr>
                    <p:blipFill>
                      <a:blip r:embed="rId7"/>
                      <a:stretch>
                        <a:fillRect/>
                      </a:stretch>
                    </p:blipFill>
                    <p:spPr>
                      <a:xfrm>
                        <a:off x="5641975" y="2229301"/>
                        <a:ext cx="1597025" cy="17526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843125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1509-1767-4765-BEBD-546867F3A26A}"/>
              </a:ext>
            </a:extLst>
          </p:cNvPr>
          <p:cNvSpPr>
            <a:spLocks noGrp="1"/>
          </p:cNvSpPr>
          <p:nvPr>
            <p:ph type="title"/>
          </p:nvPr>
        </p:nvSpPr>
        <p:spPr/>
        <p:txBody>
          <a:bodyPr/>
          <a:lstStyle/>
          <a:p>
            <a:r>
              <a:rPr lang="en-US" dirty="0"/>
              <a:t>System of two 2</a:t>
            </a:r>
            <a:r>
              <a:rPr lang="en-US" baseline="30000" dirty="0"/>
              <a:t>nd</a:t>
            </a:r>
            <a:r>
              <a:rPr lang="en-US" dirty="0"/>
              <a:t>-order initial-value problems</a:t>
            </a:r>
          </a:p>
        </p:txBody>
      </p:sp>
      <p:sp>
        <p:nvSpPr>
          <p:cNvPr id="3" name="Content Placeholder 2">
            <a:extLst>
              <a:ext uri="{FF2B5EF4-FFF2-40B4-BE49-F238E27FC236}">
                <a16:creationId xmlns:a16="http://schemas.microsoft.com/office/drawing/2014/main" id="{1AF3B578-6652-48A1-8B97-C572A6284A56}"/>
              </a:ext>
            </a:extLst>
          </p:cNvPr>
          <p:cNvSpPr>
            <a:spLocks noGrp="1"/>
          </p:cNvSpPr>
          <p:nvPr>
            <p:ph idx="1"/>
          </p:nvPr>
        </p:nvSpPr>
        <p:spPr/>
        <p:txBody>
          <a:bodyPr/>
          <a:lstStyle/>
          <a:p>
            <a:r>
              <a:rPr lang="en-US" dirty="0"/>
              <a:t>Plotting the actual solution versus the </a:t>
            </a:r>
          </a:p>
        </p:txBody>
      </p:sp>
      <p:sp>
        <p:nvSpPr>
          <p:cNvPr id="4" name="Footer Placeholder 3">
            <a:extLst>
              <a:ext uri="{FF2B5EF4-FFF2-40B4-BE49-F238E27FC236}">
                <a16:creationId xmlns:a16="http://schemas.microsoft.com/office/drawing/2014/main" id="{F8722252-5EF8-4A21-B428-63BCF64A28EA}"/>
              </a:ext>
            </a:extLst>
          </p:cNvPr>
          <p:cNvSpPr>
            <a:spLocks noGrp="1"/>
          </p:cNvSpPr>
          <p:nvPr>
            <p:ph type="ftr" sz="quarter" idx="11"/>
          </p:nvPr>
        </p:nvSpPr>
        <p:spPr/>
        <p:txBody>
          <a:bodyPr/>
          <a:lstStyle/>
          <a:p>
            <a:r>
              <a:rPr lang="en-US"/>
              <a:t>Approximating solutions to systems of higher-order initial-value problems</a:t>
            </a:r>
            <a:endParaRPr lang="en-CA" dirty="0"/>
          </a:p>
        </p:txBody>
      </p:sp>
      <p:sp>
        <p:nvSpPr>
          <p:cNvPr id="5" name="Slide Number Placeholder 4">
            <a:extLst>
              <a:ext uri="{FF2B5EF4-FFF2-40B4-BE49-F238E27FC236}">
                <a16:creationId xmlns:a16="http://schemas.microsoft.com/office/drawing/2014/main" id="{95378D41-CA7A-43BC-9C1D-B00733695525}"/>
              </a:ext>
            </a:extLst>
          </p:cNvPr>
          <p:cNvSpPr>
            <a:spLocks noGrp="1"/>
          </p:cNvSpPr>
          <p:nvPr>
            <p:ph type="sldNum" sz="quarter" idx="12"/>
          </p:nvPr>
        </p:nvSpPr>
        <p:spPr/>
        <p:txBody>
          <a:bodyPr/>
          <a:lstStyle/>
          <a:p>
            <a:fld id="{42EF6DC8-DA9C-4533-8A40-BB00A2545AF8}" type="slidenum">
              <a:rPr lang="en-CA" smtClean="0"/>
              <a:pPr/>
              <a:t>7</a:t>
            </a:fld>
            <a:endParaRPr lang="en-CA"/>
          </a:p>
        </p:txBody>
      </p:sp>
      <p:pic>
        <p:nvPicPr>
          <p:cNvPr id="7" name="Picture 6">
            <a:extLst>
              <a:ext uri="{FF2B5EF4-FFF2-40B4-BE49-F238E27FC236}">
                <a16:creationId xmlns:a16="http://schemas.microsoft.com/office/drawing/2014/main" id="{BEC48002-00BA-4D32-A8AC-8ED700531E8C}"/>
              </a:ext>
            </a:extLst>
          </p:cNvPr>
          <p:cNvPicPr>
            <a:picLocks noChangeAspect="1"/>
          </p:cNvPicPr>
          <p:nvPr/>
        </p:nvPicPr>
        <p:blipFill>
          <a:blip r:embed="rId2"/>
          <a:stretch>
            <a:fillRect/>
          </a:stretch>
        </p:blipFill>
        <p:spPr>
          <a:xfrm>
            <a:off x="1504950" y="2374750"/>
            <a:ext cx="6134100" cy="3657600"/>
          </a:xfrm>
          <a:prstGeom prst="rect">
            <a:avLst/>
          </a:prstGeom>
        </p:spPr>
      </p:pic>
    </p:spTree>
    <p:extLst>
      <p:ext uri="{BB962C8B-B14F-4D97-AF65-F5344CB8AC3E}">
        <p14:creationId xmlns:p14="http://schemas.microsoft.com/office/powerpoint/2010/main" val="2879111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System of two 2</a:t>
            </a:r>
            <a:r>
              <a:rPr lang="en-US" baseline="30000" dirty="0"/>
              <a:t>nd</a:t>
            </a:r>
            <a:r>
              <a:rPr lang="en-US" dirty="0"/>
              <a:t>-order 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146955" y="1510624"/>
            <a:ext cx="8229600" cy="4525963"/>
          </a:xfrm>
        </p:spPr>
        <p:txBody>
          <a:bodyPr/>
          <a:lstStyle/>
          <a:p>
            <a:pPr marL="0" indent="0">
              <a:buNone/>
            </a:pPr>
            <a:r>
              <a:rPr lang="en-US" sz="1600" dirty="0">
                <a:latin typeface="Consolas" panose="020B0609020204030204" pitchFamily="49" charset="0"/>
              </a:rPr>
              <a:t>     0           &lt; 1           -1            2            0        &gt;</a:t>
            </a:r>
          </a:p>
          <a:p>
            <a:pPr marL="0" indent="0">
              <a:buNone/>
            </a:pPr>
            <a:r>
              <a:rPr lang="en-US" sz="1600" dirty="0">
                <a:latin typeface="Consolas" panose="020B0609020204030204" pitchFamily="49" charset="0"/>
              </a:rPr>
              <a:t>     0.01        &lt; 0.9899507   -1.0098008    1.9999005   -0.0198502&gt;</a:t>
            </a:r>
          </a:p>
          <a:p>
            <a:pPr marL="0" indent="0">
              <a:buNone/>
            </a:pPr>
            <a:r>
              <a:rPr lang="en-US" sz="1600" dirty="0">
                <a:latin typeface="Consolas" panose="020B0609020204030204" pitchFamily="49" charset="0"/>
              </a:rPr>
              <a:t>     0.03        &lt; 0.9695678   -1.0282224    1.9991135   -0.0586547&gt;</a:t>
            </a:r>
          </a:p>
          <a:p>
            <a:pPr marL="0" indent="0">
              <a:buNone/>
            </a:pPr>
            <a:r>
              <a:rPr lang="en-US" sz="1600" dirty="0">
                <a:latin typeface="Consolas" panose="020B0609020204030204" pitchFamily="49" charset="0"/>
              </a:rPr>
              <a:t>     0.07        &lt; 0.9277737   -1.0604838    1.9952704   -0.1327130&gt;</a:t>
            </a:r>
          </a:p>
          <a:p>
            <a:pPr marL="0" indent="0">
              <a:buNone/>
            </a:pPr>
            <a:r>
              <a:rPr lang="en-US" sz="1600" dirty="0">
                <a:latin typeface="Consolas" panose="020B0609020204030204" pitchFamily="49" charset="0"/>
              </a:rPr>
              <a:t>     0.15        &lt; 0.8408958   -1.1077690    1.9791628   -0.2669310&gt;</a:t>
            </a:r>
          </a:p>
          <a:p>
            <a:pPr marL="0" indent="0">
              <a:buNone/>
            </a:pPr>
            <a:r>
              <a:rPr lang="en-US" sz="1600" dirty="0">
                <a:latin typeface="Consolas" panose="020B0609020204030204" pitchFamily="49" charset="0"/>
              </a:rPr>
              <a:t>     0.31        &lt; 0.6599369   -1.1418081    1.9182831   -0.4828253&gt;</a:t>
            </a:r>
          </a:p>
          <a:p>
            <a:pPr marL="0" indent="0">
              <a:buNone/>
            </a:pPr>
            <a:r>
              <a:rPr lang="en-US" sz="1600" dirty="0">
                <a:latin typeface="Consolas" panose="020B0609020204030204" pitchFamily="49" charset="0"/>
              </a:rPr>
              <a:t>     0.63        &lt; 0.3072558   -1.0298129    1.7176558   -0.7357848&gt;</a:t>
            </a:r>
          </a:p>
          <a:p>
            <a:pPr marL="0" indent="0">
              <a:buNone/>
            </a:pPr>
            <a:r>
              <a:rPr lang="en-US" sz="1600" dirty="0">
                <a:latin typeface="Consolas" panose="020B0609020204030204" pitchFamily="49" charset="0"/>
              </a:rPr>
              <a:t>     1.27        &lt;-0.1870949   -0.4857930    1.2033141   -0.8119151&gt;</a:t>
            </a:r>
          </a:p>
          <a:p>
            <a:pPr marL="0" indent="0">
              <a:buNone/>
            </a:pPr>
            <a:r>
              <a:rPr lang="en-US" sz="1600" dirty="0">
                <a:latin typeface="Consolas" panose="020B0609020204030204" pitchFamily="49" charset="0"/>
              </a:rPr>
              <a:t>     2.1015668   &lt;-0.3197583    0.0966596    0.5615785   -0.7482154&gt;</a:t>
            </a:r>
          </a:p>
          <a:p>
            <a:pPr marL="0" indent="0">
              <a:buNone/>
            </a:pPr>
            <a:r>
              <a:rPr lang="en-US" sz="1600" dirty="0">
                <a:latin typeface="Consolas" panose="020B0609020204030204" pitchFamily="49" charset="0"/>
              </a:rPr>
              <a:t>18   3.1015668   &lt;-0.1142981    0.2232183   -0.2015183   -0.7630420&gt;</a:t>
            </a:r>
          </a:p>
          <a:p>
            <a:pPr marL="0" indent="0">
              <a:buNone/>
            </a:pPr>
            <a:r>
              <a:rPr lang="en-US" sz="1600" dirty="0">
                <a:latin typeface="Consolas" panose="020B0609020204030204" pitchFamily="49" charset="0"/>
              </a:rPr>
              <a:t>     4.0791478   &lt; 0.0363239    0.0711120   -0.8282826   -0.4258318&gt;</a:t>
            </a:r>
          </a:p>
          <a:p>
            <a:pPr marL="0" indent="0">
              <a:buNone/>
            </a:pPr>
            <a:r>
              <a:rPr lang="en-US" sz="1600" dirty="0">
                <a:latin typeface="Consolas" panose="020B0609020204030204" pitchFamily="49" charset="0"/>
              </a:rPr>
              <a:t>     5.0504978   &lt; 0.0478470   -0.0300383   -0.8858265    0.3398003&gt;</a:t>
            </a:r>
          </a:p>
          <a:p>
            <a:pPr marL="0" indent="0">
              <a:buNone/>
            </a:pPr>
            <a:r>
              <a:rPr lang="en-US" sz="1600" dirty="0">
                <a:latin typeface="Consolas" panose="020B0609020204030204" pitchFamily="49" charset="0"/>
              </a:rPr>
              <a:t>     6.0504978   &lt; 0.0094451   -0.0317667   -0.1990892    0.9286665&gt;</a:t>
            </a:r>
          </a:p>
          <a:p>
            <a:pPr marL="0" indent="0">
              <a:buNone/>
            </a:pPr>
            <a:r>
              <a:rPr lang="en-US" sz="1600" dirty="0">
                <a:latin typeface="Consolas" panose="020B0609020204030204" pitchFamily="49" charset="0"/>
              </a:rPr>
              <a:t>     6.9858539   &lt;-0.0096116   -0.0052132    0.6446146    0.7403237&gt;</a:t>
            </a:r>
          </a:p>
          <a:p>
            <a:pPr marL="0" indent="0">
              <a:buNone/>
            </a:pPr>
            <a:r>
              <a:rPr lang="en-US" sz="1600" dirty="0">
                <a:latin typeface="Consolas" panose="020B0609020204030204" pitchFamily="49" charset="0"/>
              </a:rPr>
              <a:t>     7.9002755   &lt;-0.0081134    0.0075244    0.9883434   -0.0443953&gt;</a:t>
            </a:r>
          </a:p>
          <a:p>
            <a:pPr marL="0" indent="0">
              <a:buNone/>
            </a:pPr>
            <a:r>
              <a:rPr lang="en-US" sz="1600" dirty="0">
                <a:latin typeface="Consolas" panose="020B0609020204030204" pitchFamily="49" charset="0"/>
              </a:rPr>
              <a:t>     8.9002755   &lt;-0.0001790    0.0047968    0.4956264   -0.8559776&gt;</a:t>
            </a:r>
          </a:p>
          <a:p>
            <a:pPr marL="0" indent="0">
              <a:buNone/>
            </a:pPr>
            <a:r>
              <a:rPr lang="en-US" sz="1600" dirty="0">
                <a:latin typeface="Consolas" panose="020B0609020204030204" pitchFamily="49" charset="0"/>
              </a:rPr>
              <a:t>     9.8671404   &lt; 0.0035653   -0.0015659   -0.4269945   -0.8992590&gt;</a:t>
            </a:r>
          </a:p>
          <a:p>
            <a:pPr marL="0" indent="0">
              <a:buNone/>
            </a:pPr>
            <a:r>
              <a:rPr lang="en-US" sz="1600" dirty="0">
                <a:latin typeface="Consolas" panose="020B0609020204030204" pitchFamily="49" charset="0"/>
              </a:rPr>
              <a:t>     10.762308   &lt; 0.0023111   -0.0031120   -0.9703157   -0.2322476&gt;</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systems of higher-order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8</a:t>
            </a:fld>
            <a:endParaRPr lang="en-CA"/>
          </a:p>
        </p:txBody>
      </p:sp>
      <p:graphicFrame>
        <p:nvGraphicFramePr>
          <p:cNvPr id="7" name="Object 6">
            <a:extLst>
              <a:ext uri="{FF2B5EF4-FFF2-40B4-BE49-F238E27FC236}">
                <a16:creationId xmlns:a16="http://schemas.microsoft.com/office/drawing/2014/main" id="{6A13FB62-14E0-4FFA-99F9-CB09583F191C}"/>
              </a:ext>
            </a:extLst>
          </p:cNvPr>
          <p:cNvGraphicFramePr>
            <a:graphicFrameLocks noChangeAspect="1"/>
          </p:cNvGraphicFramePr>
          <p:nvPr>
            <p:extLst>
              <p:ext uri="{D42A27DB-BD31-4B8C-83A1-F6EECF244321}">
                <p14:modId xmlns:p14="http://schemas.microsoft.com/office/powerpoint/2010/main" val="750850134"/>
              </p:ext>
            </p:extLst>
          </p:nvPr>
        </p:nvGraphicFramePr>
        <p:xfrm>
          <a:off x="2161204" y="1102374"/>
          <a:ext cx="1267114" cy="408421"/>
        </p:xfrm>
        <a:graphic>
          <a:graphicData uri="http://schemas.openxmlformats.org/presentationml/2006/ole">
            <mc:AlternateContent xmlns:mc="http://schemas.openxmlformats.org/markup-compatibility/2006">
              <mc:Choice xmlns:v="urn:schemas-microsoft-com:vml" Requires="v">
                <p:oleObj spid="_x0000_s5126" name="Equation" r:id="rId4" imgW="787320" imgH="253800" progId="Equation.DSMT4">
                  <p:embed/>
                </p:oleObj>
              </mc:Choice>
              <mc:Fallback>
                <p:oleObj name="Equation" r:id="rId4" imgW="787320" imgH="253800" progId="Equation.DSMT4">
                  <p:embed/>
                  <p:pic>
                    <p:nvPicPr>
                      <p:cNvPr id="10" name="Object 9">
                        <a:extLst>
                          <a:ext uri="{FF2B5EF4-FFF2-40B4-BE49-F238E27FC236}">
                            <a16:creationId xmlns:a16="http://schemas.microsoft.com/office/drawing/2014/main" id="{68EC946C-BF69-4C8C-AEDE-9B3273EBD6E8}"/>
                          </a:ext>
                        </a:extLst>
                      </p:cNvPr>
                      <p:cNvPicPr/>
                      <p:nvPr/>
                    </p:nvPicPr>
                    <p:blipFill>
                      <a:blip r:embed="rId5"/>
                      <a:stretch>
                        <a:fillRect/>
                      </a:stretch>
                    </p:blipFill>
                    <p:spPr>
                      <a:xfrm>
                        <a:off x="2161204" y="1102374"/>
                        <a:ext cx="1267114" cy="408421"/>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0593A7-E647-468D-B20C-201BCC59CACA}"/>
              </a:ext>
            </a:extLst>
          </p:cNvPr>
          <p:cNvGraphicFramePr>
            <a:graphicFrameLocks noChangeAspect="1"/>
          </p:cNvGraphicFramePr>
          <p:nvPr>
            <p:extLst>
              <p:ext uri="{D42A27DB-BD31-4B8C-83A1-F6EECF244321}">
                <p14:modId xmlns:p14="http://schemas.microsoft.com/office/powerpoint/2010/main" val="2447752485"/>
              </p:ext>
            </p:extLst>
          </p:nvPr>
        </p:nvGraphicFramePr>
        <p:xfrm>
          <a:off x="3626674" y="1092272"/>
          <a:ext cx="1368136" cy="428625"/>
        </p:xfrm>
        <a:graphic>
          <a:graphicData uri="http://schemas.openxmlformats.org/presentationml/2006/ole">
            <mc:AlternateContent xmlns:mc="http://schemas.openxmlformats.org/markup-compatibility/2006">
              <mc:Choice xmlns:v="urn:schemas-microsoft-com:vml" Requires="v">
                <p:oleObj spid="_x0000_s5127" name="Equation" r:id="rId6" imgW="850680" imgH="266400" progId="Equation.DSMT4">
                  <p:embed/>
                </p:oleObj>
              </mc:Choice>
              <mc:Fallback>
                <p:oleObj name="Equation" r:id="rId6" imgW="850680" imgH="266400" progId="Equation.DSMT4">
                  <p:embed/>
                  <p:pic>
                    <p:nvPicPr>
                      <p:cNvPr id="7" name="Object 6">
                        <a:extLst>
                          <a:ext uri="{FF2B5EF4-FFF2-40B4-BE49-F238E27FC236}">
                            <a16:creationId xmlns:a16="http://schemas.microsoft.com/office/drawing/2014/main" id="{6A13FB62-14E0-4FFA-99F9-CB09583F191C}"/>
                          </a:ext>
                        </a:extLst>
                      </p:cNvPr>
                      <p:cNvPicPr/>
                      <p:nvPr/>
                    </p:nvPicPr>
                    <p:blipFill>
                      <a:blip r:embed="rId7"/>
                      <a:stretch>
                        <a:fillRect/>
                      </a:stretch>
                    </p:blipFill>
                    <p:spPr>
                      <a:xfrm>
                        <a:off x="3626674" y="1092272"/>
                        <a:ext cx="1368136" cy="42862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553DA83-6C6C-43A9-A8FE-D14702CE96EB}"/>
              </a:ext>
            </a:extLst>
          </p:cNvPr>
          <p:cNvGraphicFramePr>
            <a:graphicFrameLocks noChangeAspect="1"/>
          </p:cNvGraphicFramePr>
          <p:nvPr>
            <p:extLst>
              <p:ext uri="{D42A27DB-BD31-4B8C-83A1-F6EECF244321}">
                <p14:modId xmlns:p14="http://schemas.microsoft.com/office/powerpoint/2010/main" val="1044404150"/>
              </p:ext>
            </p:extLst>
          </p:nvPr>
        </p:nvGraphicFramePr>
        <p:xfrm>
          <a:off x="5062816" y="1102374"/>
          <a:ext cx="1245465" cy="408421"/>
        </p:xfrm>
        <a:graphic>
          <a:graphicData uri="http://schemas.openxmlformats.org/presentationml/2006/ole">
            <mc:AlternateContent xmlns:mc="http://schemas.openxmlformats.org/markup-compatibility/2006">
              <mc:Choice xmlns:v="urn:schemas-microsoft-com:vml" Requires="v">
                <p:oleObj spid="_x0000_s5128" name="Equation" r:id="rId8" imgW="774360" imgH="253800" progId="Equation.DSMT4">
                  <p:embed/>
                </p:oleObj>
              </mc:Choice>
              <mc:Fallback>
                <p:oleObj name="Equation" r:id="rId8" imgW="774360" imgH="253800" progId="Equation.DSMT4">
                  <p:embed/>
                  <p:pic>
                    <p:nvPicPr>
                      <p:cNvPr id="8" name="Object 7">
                        <a:extLst>
                          <a:ext uri="{FF2B5EF4-FFF2-40B4-BE49-F238E27FC236}">
                            <a16:creationId xmlns:a16="http://schemas.microsoft.com/office/drawing/2014/main" id="{DF0593A7-E647-468D-B20C-201BCC59CACA}"/>
                          </a:ext>
                        </a:extLst>
                      </p:cNvPr>
                      <p:cNvPicPr/>
                      <p:nvPr/>
                    </p:nvPicPr>
                    <p:blipFill>
                      <a:blip r:embed="rId9"/>
                      <a:stretch>
                        <a:fillRect/>
                      </a:stretch>
                    </p:blipFill>
                    <p:spPr>
                      <a:xfrm>
                        <a:off x="5062816" y="1102374"/>
                        <a:ext cx="1245465" cy="408421"/>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C235CA1-B2B7-49E1-BA21-8E095231110D}"/>
              </a:ext>
            </a:extLst>
          </p:cNvPr>
          <p:cNvGraphicFramePr>
            <a:graphicFrameLocks noChangeAspect="1"/>
          </p:cNvGraphicFramePr>
          <p:nvPr>
            <p:extLst>
              <p:ext uri="{D42A27DB-BD31-4B8C-83A1-F6EECF244321}">
                <p14:modId xmlns:p14="http://schemas.microsoft.com/office/powerpoint/2010/main" val="3637401287"/>
              </p:ext>
            </p:extLst>
          </p:nvPr>
        </p:nvGraphicFramePr>
        <p:xfrm>
          <a:off x="6488894" y="1092272"/>
          <a:ext cx="1369580" cy="428625"/>
        </p:xfrm>
        <a:graphic>
          <a:graphicData uri="http://schemas.openxmlformats.org/presentationml/2006/ole">
            <mc:AlternateContent xmlns:mc="http://schemas.openxmlformats.org/markup-compatibility/2006">
              <mc:Choice xmlns:v="urn:schemas-microsoft-com:vml" Requires="v">
                <p:oleObj spid="_x0000_s5129" name="Equation" r:id="rId10" imgW="850680" imgH="266400" progId="Equation.DSMT4">
                  <p:embed/>
                </p:oleObj>
              </mc:Choice>
              <mc:Fallback>
                <p:oleObj name="Equation" r:id="rId10" imgW="850680" imgH="266400" progId="Equation.DSMT4">
                  <p:embed/>
                  <p:pic>
                    <p:nvPicPr>
                      <p:cNvPr id="10" name="Object 9">
                        <a:extLst>
                          <a:ext uri="{FF2B5EF4-FFF2-40B4-BE49-F238E27FC236}">
                            <a16:creationId xmlns:a16="http://schemas.microsoft.com/office/drawing/2014/main" id="{8553DA83-6C6C-43A9-A8FE-D14702CE96EB}"/>
                          </a:ext>
                        </a:extLst>
                      </p:cNvPr>
                      <p:cNvPicPr/>
                      <p:nvPr/>
                    </p:nvPicPr>
                    <p:blipFill>
                      <a:blip r:embed="rId11"/>
                      <a:stretch>
                        <a:fillRect/>
                      </a:stretch>
                    </p:blipFill>
                    <p:spPr>
                      <a:xfrm>
                        <a:off x="6488894" y="1092272"/>
                        <a:ext cx="1369580" cy="42862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27552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Other systems higher-order</a:t>
            </a:r>
            <a:br>
              <a:rPr lang="en-US" dirty="0"/>
            </a:br>
            <a:r>
              <a:rPr lang="en-US" dirty="0"/>
              <a:t>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016731"/>
          </a:xfrm>
        </p:spPr>
        <p:txBody>
          <a:bodyPr/>
          <a:lstStyle/>
          <a:p>
            <a:r>
              <a:rPr lang="en-US" dirty="0"/>
              <a:t>Thus, if we had four coupled </a:t>
            </a:r>
            <a:r>
              <a:rPr lang="en-US" cap="small" dirty="0"/>
              <a:t>ode</a:t>
            </a:r>
            <a:r>
              <a:rPr lang="en-US" dirty="0"/>
              <a:t>s:</a:t>
            </a:r>
          </a:p>
          <a:p>
            <a:endParaRPr lang="en-US" sz="2400" dirty="0"/>
          </a:p>
          <a:p>
            <a:endParaRPr lang="en-US" sz="2400" dirty="0"/>
          </a:p>
          <a:p>
            <a:endParaRPr lang="en-US" sz="2400" dirty="0"/>
          </a:p>
          <a:p>
            <a:pPr lvl="1"/>
            <a:endParaRPr lang="en-US" sz="2300" dirty="0"/>
          </a:p>
          <a:p>
            <a:pPr lvl="1"/>
            <a:endParaRPr lang="en-US" sz="2300" dirty="0"/>
          </a:p>
          <a:p>
            <a:pPr lvl="1"/>
            <a:endParaRPr lang="en-US" sz="2300" dirty="0"/>
          </a:p>
          <a:p>
            <a:pPr lvl="1"/>
            <a:r>
              <a:rPr lang="en-US" sz="2300" dirty="0"/>
              <a:t>This requires eleven initial conditions</a:t>
            </a:r>
          </a:p>
          <a:p>
            <a:pPr lvl="1"/>
            <a:r>
              <a:rPr lang="en-US" sz="2300" dirty="0"/>
              <a:t>This would require us to define a system of eleven 1</a:t>
            </a:r>
            <a:r>
              <a:rPr lang="en-US" sz="2300" baseline="30000" dirty="0"/>
              <a:t>st</a:t>
            </a:r>
            <a:r>
              <a:rPr lang="en-US" sz="2300" dirty="0"/>
              <a:t>-order initial-value problems</a:t>
            </a:r>
          </a:p>
          <a:p>
            <a:pPr marL="457200" lvl="1" indent="0">
              <a:buNone/>
            </a:pPr>
            <a:endParaRPr lang="en-US" sz="2400" dirty="0"/>
          </a:p>
          <a:p>
            <a:pPr lvl="0"/>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systems of higher-order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9</a:t>
            </a:fld>
            <a:endParaRPr lang="en-CA"/>
          </a:p>
        </p:txBody>
      </p:sp>
      <p:graphicFrame>
        <p:nvGraphicFramePr>
          <p:cNvPr id="7" name="Object 6">
            <a:extLst>
              <a:ext uri="{FF2B5EF4-FFF2-40B4-BE49-F238E27FC236}">
                <a16:creationId xmlns:a16="http://schemas.microsoft.com/office/drawing/2014/main" id="{4C3F4D33-43DC-4C75-A4E4-4FF1362EED5E}"/>
              </a:ext>
            </a:extLst>
          </p:cNvPr>
          <p:cNvGraphicFramePr>
            <a:graphicFrameLocks noChangeAspect="1"/>
          </p:cNvGraphicFramePr>
          <p:nvPr>
            <p:extLst>
              <p:ext uri="{D42A27DB-BD31-4B8C-83A1-F6EECF244321}">
                <p14:modId xmlns:p14="http://schemas.microsoft.com/office/powerpoint/2010/main" val="2827720295"/>
              </p:ext>
            </p:extLst>
          </p:nvPr>
        </p:nvGraphicFramePr>
        <p:xfrm>
          <a:off x="2963861" y="2139156"/>
          <a:ext cx="3216275" cy="2289175"/>
        </p:xfrm>
        <a:graphic>
          <a:graphicData uri="http://schemas.openxmlformats.org/presentationml/2006/ole">
            <mc:AlternateContent xmlns:mc="http://schemas.openxmlformats.org/markup-compatibility/2006">
              <mc:Choice xmlns:v="urn:schemas-microsoft-com:vml" Requires="v">
                <p:oleObj spid="_x0000_s6147" name="Equation" r:id="rId4" imgW="1815840" imgH="1295280" progId="Equation.DSMT4">
                  <p:embed/>
                </p:oleObj>
              </mc:Choice>
              <mc:Fallback>
                <p:oleObj name="Equation" r:id="rId4" imgW="1815840" imgH="1295280" progId="Equation.DSMT4">
                  <p:embed/>
                  <p:pic>
                    <p:nvPicPr>
                      <p:cNvPr id="7" name="Object 6">
                        <a:extLst>
                          <a:ext uri="{FF2B5EF4-FFF2-40B4-BE49-F238E27FC236}">
                            <a16:creationId xmlns:a16="http://schemas.microsoft.com/office/drawing/2014/main" id="{4C3F4D33-43DC-4C75-A4E4-4FF1362EED5E}"/>
                          </a:ext>
                        </a:extLst>
                      </p:cNvPr>
                      <p:cNvPicPr/>
                      <p:nvPr/>
                    </p:nvPicPr>
                    <p:blipFill>
                      <a:blip r:embed="rId5"/>
                      <a:stretch>
                        <a:fillRect/>
                      </a:stretch>
                    </p:blipFill>
                    <p:spPr>
                      <a:xfrm>
                        <a:off x="2963861" y="2139156"/>
                        <a:ext cx="3216275" cy="22891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897111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7"/>
</p:tagLst>
</file>

<file path=ppt/tags/tag2.xml><?xml version="1.0" encoding="utf-8"?>
<p:tagLst xmlns:a="http://schemas.openxmlformats.org/drawingml/2006/main" xmlns:r="http://schemas.openxmlformats.org/officeDocument/2006/relationships" xmlns:p="http://schemas.openxmlformats.org/presentationml/2006/main">
  <p:tag name="TIMING" val="|37|3.5|6.6"/>
</p:tagLst>
</file>

<file path=ppt/tags/tag3.xml><?xml version="1.0" encoding="utf-8"?>
<p:tagLst xmlns:a="http://schemas.openxmlformats.org/drawingml/2006/main" xmlns:r="http://schemas.openxmlformats.org/officeDocument/2006/relationships" xmlns:p="http://schemas.openxmlformats.org/presentationml/2006/main">
  <p:tag name="TIMING" val="|27.6|8.2|56.2"/>
</p:tagLst>
</file>

<file path=ppt/tags/tag4.xml><?xml version="1.0" encoding="utf-8"?>
<p:tagLst xmlns:a="http://schemas.openxmlformats.org/drawingml/2006/main" xmlns:r="http://schemas.openxmlformats.org/officeDocument/2006/relationships" xmlns:p="http://schemas.openxmlformats.org/presentationml/2006/main">
  <p:tag name="TIMING" val="|14.8|12.7"/>
</p:tagLst>
</file>

<file path=ppt/tags/tag5.xml><?xml version="1.0" encoding="utf-8"?>
<p:tagLst xmlns:a="http://schemas.openxmlformats.org/drawingml/2006/main" xmlns:r="http://schemas.openxmlformats.org/officeDocument/2006/relationships" xmlns:p="http://schemas.openxmlformats.org/presentationml/2006/main">
  <p:tag name="TIMING" val="|57.2|29.4|8.7|16.6"/>
</p:tagLst>
</file>

<file path=ppt/tags/tag6.xml><?xml version="1.0" encoding="utf-8"?>
<p:tagLst xmlns:a="http://schemas.openxmlformats.org/drawingml/2006/main" xmlns:r="http://schemas.openxmlformats.org/officeDocument/2006/relationships" xmlns:p="http://schemas.openxmlformats.org/presentationml/2006/main">
  <p:tag name="TIMING" val="|22.4|6.3"/>
</p:tagLst>
</file>

<file path=ppt/tags/tag7.xml><?xml version="1.0" encoding="utf-8"?>
<p:tagLst xmlns:a="http://schemas.openxmlformats.org/drawingml/2006/main" xmlns:r="http://schemas.openxmlformats.org/officeDocument/2006/relationships" xmlns:p="http://schemas.openxmlformats.org/presentationml/2006/main">
  <p:tag name="TIMING" val="|23.7"/>
</p:tagLst>
</file>

<file path=ppt/tags/tag8.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101753</TotalTime>
  <Words>769</Words>
  <Application>Microsoft Office PowerPoint</Application>
  <PresentationFormat>On-screen Show (4:3)</PresentationFormat>
  <Paragraphs>130</Paragraphs>
  <Slides>15</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6" baseType="lpstr">
      <vt:lpstr>ＭＳ Ｐゴシック</vt:lpstr>
      <vt:lpstr>Arial</vt:lpstr>
      <vt:lpstr>Bookman Old Style</vt:lpstr>
      <vt:lpstr>Calibri</vt:lpstr>
      <vt:lpstr>Cambria</vt:lpstr>
      <vt:lpstr>Consolas</vt:lpstr>
      <vt:lpstr>Constantia</vt:lpstr>
      <vt:lpstr>Georgia</vt:lpstr>
      <vt:lpstr>Times New Roman</vt:lpstr>
      <vt:lpstr>Office Theme</vt:lpstr>
      <vt:lpstr>Equation</vt:lpstr>
      <vt:lpstr>Approximating solutions to systems of higher-order initial-value problems</vt:lpstr>
      <vt:lpstr>Introduction</vt:lpstr>
      <vt:lpstr>System of two 2nd-order initial-value problems</vt:lpstr>
      <vt:lpstr>System of two 2nd-order initial-value problems</vt:lpstr>
      <vt:lpstr>System of two 2nd-order initial-value problems</vt:lpstr>
      <vt:lpstr>System of two 2nd-order initial-value problems</vt:lpstr>
      <vt:lpstr>System of two 2nd-order initial-value problems</vt:lpstr>
      <vt:lpstr>System of two 2nd-order initial-value problems</vt:lpstr>
      <vt:lpstr>Other systems higher-order initial-value problems</vt:lpstr>
      <vt:lpstr>Other systems higher-order initial-value problems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Wilhelm Harder</cp:lastModifiedBy>
  <cp:revision>1713</cp:revision>
  <dcterms:created xsi:type="dcterms:W3CDTF">2020-04-30T19:27:29Z</dcterms:created>
  <dcterms:modified xsi:type="dcterms:W3CDTF">2025-03-07T17:03:41Z</dcterms:modified>
</cp:coreProperties>
</file>